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8" r:id="rId6"/>
    <p:sldId id="261" r:id="rId7"/>
    <p:sldId id="260" r:id="rId8"/>
    <p:sldId id="262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C32"/>
    <a:srgbClr val="062C43"/>
    <a:srgbClr val="AD9252"/>
    <a:srgbClr val="59A74B"/>
    <a:srgbClr val="F27830"/>
    <a:srgbClr val="21B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2"/>
    <p:restoredTop sz="94694"/>
  </p:normalViewPr>
  <p:slideViewPr>
    <p:cSldViewPr snapToGrid="0" snapToObjects="1">
      <p:cViewPr varScale="1">
        <p:scale>
          <a:sx n="166" d="100"/>
          <a:sy n="166" d="100"/>
        </p:scale>
        <p:origin x="4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23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715F9-8720-F44E-9F6A-C68024FBDE7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F6473-E1B8-544E-951B-BC9B4833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7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F6473-E1B8-544E-951B-BC9B4833FA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F6473-E1B8-544E-951B-BC9B4833F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6118-0840-574D-AD0F-62FBB748D1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3578" y="774132"/>
            <a:ext cx="4263136" cy="1879616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EA0A7-1E73-F64D-9AC7-B8EFBCA6B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3578" y="3488441"/>
            <a:ext cx="3820634" cy="8530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C0490-54AB-6044-B802-1EC6C40B27B1}"/>
              </a:ext>
            </a:extLst>
          </p:cNvPr>
          <p:cNvSpPr/>
          <p:nvPr userDrawn="1"/>
        </p:nvSpPr>
        <p:spPr>
          <a:xfrm>
            <a:off x="7826925" y="2698576"/>
            <a:ext cx="510363" cy="101489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6A01E-5B45-F34C-97C9-53526D1E1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21255"/>
          <a:stretch/>
        </p:blipFill>
        <p:spPr>
          <a:xfrm>
            <a:off x="-29115" y="-9904"/>
            <a:ext cx="7618054" cy="6867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684C7-9E8D-C44C-9A7A-86C69A2513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8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21DBE-BC54-6C4C-BA1C-95E280B6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5D6A59-F553-D54D-B3A4-6C57F1E3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365125"/>
            <a:ext cx="9962322" cy="66623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4BC010-238C-3843-8604-4AEABEB1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1531088"/>
            <a:ext cx="9962322" cy="4645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21DBE-BC54-6C4C-BA1C-95E280B6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5D6A59-F553-D54D-B3A4-6C57F1E3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74" y="365125"/>
            <a:ext cx="10454338" cy="6662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4BC010-238C-3843-8604-4AEABEB1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74" y="1531088"/>
            <a:ext cx="10110966" cy="4645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84" y="5735570"/>
            <a:ext cx="1323000" cy="8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C69976-43BD-5C42-9DCE-E827FAA6D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5"/>
          <a:stretch/>
        </p:blipFill>
        <p:spPr>
          <a:xfrm>
            <a:off x="0" y="0"/>
            <a:ext cx="74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63750-C6D6-9140-B23A-412FC9B93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2366" y="1240835"/>
            <a:ext cx="5181600" cy="51812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DD4EAB-EE77-A640-8BFE-C74B32D55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6491" y="1240835"/>
            <a:ext cx="5181600" cy="51812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EFE0C0-0926-4B46-A65E-069D8E84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6F284E-B08A-7047-A440-A30BAA91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5" y="365125"/>
            <a:ext cx="10545725" cy="6662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63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B6B1A4-849A-4C4E-B215-DB418764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A8B892-E644-5B4F-AB39-6FBAE1EE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1" y="365125"/>
            <a:ext cx="9483278" cy="72289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0C788-F559-3848-8492-851BB3AF3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70" y="1371600"/>
            <a:ext cx="9483278" cy="48602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4393324" cy="6858000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C3070-314C-D84F-8198-54D34C6228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93324" y="1"/>
            <a:ext cx="590785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33AD5-C0A0-574A-9CFF-8D741429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9" y="365125"/>
            <a:ext cx="3463388" cy="850217"/>
          </a:xfrm>
        </p:spPr>
        <p:txBody>
          <a:bodyPr anchor="b" anchorCtr="0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DCCD62-2FF9-6A44-A0D0-BD0627D27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9" y="1531089"/>
            <a:ext cx="3463388" cy="478273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2820D-0274-8C4C-921F-4625D106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F4F31F-64C5-B043-92E1-0B2E62897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5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93AF17-BFE0-534F-9F37-44A4F67F19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301176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B6B1A4-849A-4C4E-B215-DB418764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2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06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AC1C65-A78F-D44D-81F3-5EB1E9B9B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7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0F4E2-C5E4-1641-8D8F-91C73F8CEB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7252" y="5768053"/>
            <a:ext cx="12248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9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393324" cy="6858000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06118-0840-574D-AD0F-62FBB748D1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005" y="1307738"/>
            <a:ext cx="3540643" cy="1381125"/>
          </a:xfrm>
        </p:spPr>
        <p:txBody>
          <a:bodyPr anchor="b" anchorCtr="0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EA0A7-1E73-F64D-9AC7-B8EFBCA6BA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3153" y="1307738"/>
            <a:ext cx="5956663" cy="3585571"/>
          </a:xfr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content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ADBE4-8480-E041-999A-BABDF6B94AE4}"/>
              </a:ext>
            </a:extLst>
          </p:cNvPr>
          <p:cNvSpPr/>
          <p:nvPr userDrawn="1"/>
        </p:nvSpPr>
        <p:spPr>
          <a:xfrm>
            <a:off x="860517" y="2731136"/>
            <a:ext cx="510363" cy="101489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221DBE-BC54-6C4C-BA1C-95E280B6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249" y="6273135"/>
            <a:ext cx="504756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F84292-5276-0942-A118-BDEECCCE5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2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15000" t="-2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6118-0840-574D-AD0F-62FBB748D1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2497" y="191930"/>
            <a:ext cx="3540643" cy="1381125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rgbClr val="062C43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024B-CE86-BD44-9FAB-511DCD22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6869" y="6320785"/>
            <a:ext cx="450320" cy="365125"/>
          </a:xfrm>
        </p:spPr>
        <p:txBody>
          <a:bodyPr/>
          <a:lstStyle>
            <a:lvl1pPr algn="l"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ADBE4-8480-E041-999A-BABDF6B94AE4}"/>
              </a:ext>
            </a:extLst>
          </p:cNvPr>
          <p:cNvSpPr/>
          <p:nvPr userDrawn="1"/>
        </p:nvSpPr>
        <p:spPr>
          <a:xfrm>
            <a:off x="2379019" y="1688181"/>
            <a:ext cx="510363" cy="101489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E50495-ED8C-CC4E-B7BD-02925BDD7F4A}"/>
              </a:ext>
            </a:extLst>
          </p:cNvPr>
          <p:cNvSpPr txBox="1">
            <a:spLocks/>
          </p:cNvSpPr>
          <p:nvPr userDrawn="1"/>
        </p:nvSpPr>
        <p:spPr>
          <a:xfrm>
            <a:off x="1084521" y="631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5DA3A08-9E66-614E-AAE5-F810EFDD6885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7138" y="576072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4393324" cy="6858000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31292-24AE-5F41-8820-196C7D8E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9" y="365125"/>
            <a:ext cx="3463388" cy="850217"/>
          </a:xfrm>
        </p:spPr>
        <p:txBody>
          <a:bodyPr anchor="b" anchorCtr="0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6DDB-3364-1B41-9729-DB3686A7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9" y="1531089"/>
            <a:ext cx="3463388" cy="478273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21DBE-BC54-6C4C-BA1C-95E280B6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566692-5016-B349-BD9B-BB0C554A85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3324" y="0"/>
            <a:ext cx="6133437" cy="6858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00DF8-01AF-1542-911F-406732E87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6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292-24AE-5F41-8820-196C7D8E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71" y="365125"/>
            <a:ext cx="11228947" cy="66623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6DDB-3364-1B41-9729-DB3686A7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71" y="1531088"/>
            <a:ext cx="11228947" cy="464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21DBE-BC54-6C4C-BA1C-95E280B6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85" y="6372062"/>
            <a:ext cx="358286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879" y="5780963"/>
            <a:ext cx="12248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1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292-24AE-5F41-8820-196C7D8E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365125"/>
            <a:ext cx="9962322" cy="66623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6DDB-3364-1B41-9729-DB3686A7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1531088"/>
            <a:ext cx="9962322" cy="4645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21DBE-BC54-6C4C-BA1C-95E280B6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61" y="5696053"/>
            <a:ext cx="143995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292-24AE-5F41-8820-196C7D8E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06" y="365125"/>
            <a:ext cx="10183236" cy="66623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6DDB-3364-1B41-9729-DB3686A7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06" y="1531088"/>
            <a:ext cx="9958731" cy="4645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21DBE-BC54-6C4C-BA1C-95E280B6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4"/>
          <a:stretch/>
        </p:blipFill>
        <p:spPr>
          <a:xfrm>
            <a:off x="0" y="0"/>
            <a:ext cx="7137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84" y="5735570"/>
            <a:ext cx="1323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6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63750-C6D6-9140-B23A-412FC9B93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2366" y="1240835"/>
            <a:ext cx="5181600" cy="51812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DD4EAB-EE77-A640-8BFE-C74B32D55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6491" y="1240835"/>
            <a:ext cx="5181600" cy="51812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EFE0C0-0926-4B46-A65E-069D8E84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7977" y="6313820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6F284E-B08A-7047-A440-A30BAA91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5" y="365125"/>
            <a:ext cx="10545725" cy="6662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" y="0"/>
            <a:ext cx="122717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84" y="5735570"/>
            <a:ext cx="1323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1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60D6F-2EF1-E44B-85ED-CB36B7C7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C75E1-A95E-BC4E-B2D9-ABDFCA087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D388-B48A-CC4B-BDDC-9D8B1FE61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147A0-10B7-294B-9972-14195E6FC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TOP SECRET, SECRET, CONFIDENTIAL, RESTRICTED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0C17-8DDF-6C41-B1A3-244CE114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DA3A08-9E66-614E-AAE5-F810EFDD6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71" r:id="rId7"/>
    <p:sldLayoutId id="2147483676" r:id="rId8"/>
    <p:sldLayoutId id="2147483677" r:id="rId9"/>
    <p:sldLayoutId id="2147483672" r:id="rId10"/>
    <p:sldLayoutId id="2147483678" r:id="rId11"/>
    <p:sldLayoutId id="2147483679" r:id="rId12"/>
    <p:sldLayoutId id="2147483665" r:id="rId13"/>
    <p:sldLayoutId id="2147483669" r:id="rId14"/>
    <p:sldLayoutId id="2147483675" r:id="rId15"/>
    <p:sldLayoutId id="214748367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lier@resbank.co.z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C44E-96E5-874B-B9D5-510EFCAEC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iSupplier</a:t>
            </a:r>
            <a:r>
              <a:rPr lang="en-US" dirty="0"/>
              <a:t> Portal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4391B-61C7-DA4E-8762-41B2EF597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pack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98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72574" y="5411638"/>
            <a:ext cx="3651849" cy="655607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B5C71-F3B9-CE4C-ACD3-B8232076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3A08-9E66-614E-AAE5-F810EFDD688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536F61-5E83-954F-8301-D4D62B9F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530" y="356558"/>
            <a:ext cx="9134711" cy="580846"/>
          </a:xfrm>
          <a:solidFill>
            <a:srgbClr val="062C43"/>
          </a:solidFill>
        </p:spPr>
        <p:txBody>
          <a:bodyPr>
            <a:normAutofit/>
          </a:bodyPr>
          <a:lstStyle/>
          <a:p>
            <a:r>
              <a:rPr lang="en-US" sz="2800" dirty="0" err="1"/>
              <a:t>iSupplier</a:t>
            </a:r>
            <a:r>
              <a:rPr lang="en-US" sz="2800" dirty="0"/>
              <a:t> roles and interface to </a:t>
            </a:r>
            <a:r>
              <a:rPr lang="en-US" sz="2800" dirty="0" err="1" smtClean="0"/>
              <a:t>eSourcing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783019" y="0"/>
            <a:ext cx="1155939" cy="1874808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462530" y="1029948"/>
            <a:ext cx="379563" cy="80513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10783019" y="1276710"/>
            <a:ext cx="120338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cap="all" dirty="0">
                <a:solidFill>
                  <a:schemeClr val="bg1"/>
                </a:solidFill>
              </a:rPr>
              <a:t> </a:t>
            </a:r>
            <a:endParaRPr lang="en-ZA" sz="1600" cap="all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en-US" sz="1600" dirty="0" err="1">
                <a:solidFill>
                  <a:srgbClr val="062C43"/>
                </a:solidFill>
              </a:rPr>
              <a:t>e</a:t>
            </a:r>
            <a:r>
              <a:rPr lang="en-US" sz="1600" cap="all" dirty="0" err="1">
                <a:solidFill>
                  <a:srgbClr val="062C43"/>
                </a:solidFill>
              </a:rPr>
              <a:t>Sourcing</a:t>
            </a:r>
            <a:endParaRPr lang="en-ZA" sz="1400" cap="all" dirty="0">
              <a:solidFill>
                <a:srgbClr val="062C4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26740" r="9015" b="4412"/>
          <a:stretch/>
        </p:blipFill>
        <p:spPr>
          <a:xfrm>
            <a:off x="1345720" y="1460740"/>
            <a:ext cx="7947804" cy="47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31" y="486556"/>
            <a:ext cx="9696842" cy="6857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F536F61-5E83-954F-8301-D4D62B9F4A02}"/>
              </a:ext>
            </a:extLst>
          </p:cNvPr>
          <p:cNvSpPr txBox="1">
            <a:spLocks/>
          </p:cNvSpPr>
          <p:nvPr/>
        </p:nvSpPr>
        <p:spPr>
          <a:xfrm>
            <a:off x="1462530" y="356558"/>
            <a:ext cx="9134711" cy="580846"/>
          </a:xfrm>
          <a:prstGeom prst="rect">
            <a:avLst/>
          </a:prstGeom>
          <a:solidFill>
            <a:srgbClr val="062C43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Training and support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2530" y="1029948"/>
            <a:ext cx="379563" cy="80513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2221655" y="2094615"/>
            <a:ext cx="329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USER GUIDE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1655" y="2673857"/>
            <a:ext cx="556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VIDEOS &amp; E-LEARNING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(Under development)</a:t>
            </a:r>
            <a:endParaRPr lang="en-Z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655" y="3253099"/>
            <a:ext cx="717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QUICK REFERENCE GUIDE, FREQUENTLY </a:t>
            </a:r>
            <a:r>
              <a:rPr lang="en-US" b="1" dirty="0" smtClean="0">
                <a:solidFill>
                  <a:schemeClr val="bg1"/>
                </a:solidFill>
              </a:rPr>
              <a:t>ASKED QUESTIONS </a:t>
            </a:r>
            <a:r>
              <a:rPr lang="en-US" b="1" dirty="0">
                <a:solidFill>
                  <a:schemeClr val="bg1"/>
                </a:solidFill>
              </a:rPr>
              <a:t>(FAQs)</a:t>
            </a:r>
            <a:endParaRPr lang="en-ZA" dirty="0">
              <a:solidFill>
                <a:schemeClr val="bg1"/>
              </a:solidFill>
            </a:endParaRPr>
          </a:p>
          <a:p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655" y="3817964"/>
            <a:ext cx="3295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SARB HELPDESK</a:t>
            </a:r>
          </a:p>
          <a:p>
            <a:r>
              <a:rPr lang="en-US" u="sng" dirty="0">
                <a:hlinkClick r:id="rId3"/>
              </a:rPr>
              <a:t>supplier@resbank.co.za</a:t>
            </a:r>
            <a:endParaRPr lang="en-ZA" dirty="0"/>
          </a:p>
          <a:p>
            <a:r>
              <a:rPr lang="en-US" b="1" dirty="0">
                <a:solidFill>
                  <a:schemeClr val="bg1"/>
                </a:solidFill>
              </a:rPr>
              <a:t>+27 800 777 007</a:t>
            </a:r>
            <a:endParaRPr lang="en-ZA" b="1" dirty="0">
              <a:solidFill>
                <a:schemeClr val="bg1"/>
              </a:solidFill>
            </a:endParaRPr>
          </a:p>
          <a:p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67773" y="2094615"/>
            <a:ext cx="373812" cy="3738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67773" y="2701595"/>
            <a:ext cx="373812" cy="3738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67773" y="3308575"/>
            <a:ext cx="373812" cy="3738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67773" y="3915556"/>
            <a:ext cx="373812" cy="3738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10648" y="2138193"/>
            <a:ext cx="289528" cy="289528"/>
          </a:xfrm>
          <a:prstGeom prst="ellipse">
            <a:avLst/>
          </a:prstGeom>
          <a:solidFill>
            <a:srgbClr val="FCCC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/>
          <p:cNvSpPr/>
          <p:nvPr/>
        </p:nvSpPr>
        <p:spPr>
          <a:xfrm>
            <a:off x="1697329" y="2743737"/>
            <a:ext cx="289528" cy="289528"/>
          </a:xfrm>
          <a:prstGeom prst="ellipse">
            <a:avLst/>
          </a:prstGeom>
          <a:solidFill>
            <a:srgbClr val="FCCC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1703652" y="3348636"/>
            <a:ext cx="289528" cy="289528"/>
          </a:xfrm>
          <a:prstGeom prst="ellipse">
            <a:avLst/>
          </a:prstGeom>
          <a:solidFill>
            <a:srgbClr val="FCCC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1697328" y="3957698"/>
            <a:ext cx="289528" cy="289528"/>
          </a:xfrm>
          <a:prstGeom prst="ellipse">
            <a:avLst/>
          </a:prstGeom>
          <a:solidFill>
            <a:srgbClr val="FCCC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3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7961-8E24-FA49-A270-04F48BF0D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3CD27-45F7-8C4F-886A-0CB4320E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3A08-9E66-614E-AAE5-F810EFDD688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43" y="-361618"/>
            <a:ext cx="969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C2DA-0541-CF44-BA89-8FFE86CD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7549" y="189707"/>
            <a:ext cx="3540643" cy="1381125"/>
          </a:xfrm>
        </p:spPr>
        <p:txBody>
          <a:bodyPr/>
          <a:lstStyle/>
          <a:p>
            <a:r>
              <a:rPr lang="en-US" dirty="0">
                <a:solidFill>
                  <a:srgbClr val="062C43"/>
                </a:solidFill>
              </a:rPr>
              <a:t>About </a:t>
            </a:r>
            <a:r>
              <a:rPr lang="en-US" dirty="0" err="1">
                <a:solidFill>
                  <a:srgbClr val="062C43"/>
                </a:solidFill>
              </a:rPr>
              <a:t>iSupplier</a:t>
            </a:r>
            <a:endParaRPr lang="en-ZA" dirty="0">
              <a:solidFill>
                <a:srgbClr val="062C43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06083-4183-544B-8791-A35C4754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3A08-9E66-614E-AAE5-F810EFDD68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7549" y="2322676"/>
            <a:ext cx="79075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The </a:t>
            </a:r>
            <a:r>
              <a:rPr lang="en-US" dirty="0" err="1">
                <a:latin typeface="+mj-lt"/>
              </a:rPr>
              <a:t>iSupplier</a:t>
            </a:r>
            <a:r>
              <a:rPr lang="en-US" dirty="0">
                <a:latin typeface="+mj-lt"/>
              </a:rPr>
              <a:t> module is part of the </a:t>
            </a:r>
            <a:r>
              <a:rPr lang="en-US" b="1" dirty="0">
                <a:latin typeface="+mj-lt"/>
              </a:rPr>
              <a:t>Oracle E-Business Suite (EBS) application</a:t>
            </a:r>
            <a:r>
              <a:rPr lang="en-US" dirty="0">
                <a:latin typeface="+mj-lt"/>
              </a:rPr>
              <a:t>. This application enables </a:t>
            </a:r>
            <a:r>
              <a:rPr lang="en-US" b="1" dirty="0">
                <a:latin typeface="+mj-lt"/>
              </a:rPr>
              <a:t>effective interaction between the South African Reserve Bank (SARB) and its suppliers</a:t>
            </a:r>
            <a:r>
              <a:rPr lang="en-US" dirty="0">
                <a:latin typeface="+mj-lt"/>
              </a:rPr>
              <a:t>. It also </a:t>
            </a:r>
            <a:r>
              <a:rPr lang="en-US" b="1" dirty="0">
                <a:latin typeface="+mj-lt"/>
              </a:rPr>
              <a:t>reduces the workflow cycle by automating processes </a:t>
            </a:r>
            <a:r>
              <a:rPr lang="en-US" dirty="0">
                <a:latin typeface="+mj-lt"/>
              </a:rPr>
              <a:t>that were previously manual in nature. The application allows suppliers to perform many actions, such as to </a:t>
            </a:r>
            <a:r>
              <a:rPr lang="en-US" b="1" dirty="0">
                <a:latin typeface="+mj-lt"/>
              </a:rPr>
              <a:t>register and manage their profile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view details of purchase orders (POs), send invoices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view the status of transactions online</a:t>
            </a:r>
            <a:r>
              <a:rPr lang="en-US" dirty="0">
                <a:latin typeface="+mj-lt"/>
              </a:rPr>
              <a:t>.</a:t>
            </a:r>
            <a:endParaRPr lang="en-ZA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 </a:t>
            </a:r>
            <a:endParaRPr lang="en-ZA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The </a:t>
            </a:r>
            <a:r>
              <a:rPr lang="en-US" dirty="0" err="1">
                <a:latin typeface="+mj-lt"/>
              </a:rPr>
              <a:t>iSupplier</a:t>
            </a:r>
            <a:r>
              <a:rPr lang="en-US" dirty="0">
                <a:latin typeface="+mj-lt"/>
              </a:rPr>
              <a:t> module will reduce the effort incurred by the SARB when manually capturing invoices and processing documents and actual payment(s), while </a:t>
            </a:r>
            <a:r>
              <a:rPr lang="en-US" b="1" dirty="0">
                <a:latin typeface="+mj-lt"/>
              </a:rPr>
              <a:t>allowing for transparency between suppliers and the SARB</a:t>
            </a:r>
            <a:r>
              <a:rPr lang="en-US" dirty="0">
                <a:latin typeface="+mj-lt"/>
              </a:rPr>
              <a:t>. The portal will also </a:t>
            </a:r>
            <a:r>
              <a:rPr lang="en-US" b="1" dirty="0">
                <a:latin typeface="+mj-lt"/>
              </a:rPr>
              <a:t>enable the SARB and its suppliers to interact online by exchanging documents and completing transactions</a:t>
            </a:r>
            <a:r>
              <a:rPr lang="en-US" dirty="0">
                <a:latin typeface="+mj-lt"/>
              </a:rPr>
              <a:t>, thereby improving communication.</a:t>
            </a:r>
            <a:endParaRPr lang="en-ZA" dirty="0">
              <a:latin typeface="+mj-lt"/>
            </a:endParaRPr>
          </a:p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0783019" y="0"/>
            <a:ext cx="1155939" cy="1874808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0915290" y="1426235"/>
            <a:ext cx="86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ABOUT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1446"/>
            <a:ext cx="10492154" cy="7420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" y="-751678"/>
            <a:ext cx="10682377" cy="7880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83019" y="0"/>
            <a:ext cx="1155939" cy="1874808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0783019" y="1391729"/>
            <a:ext cx="1155939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>
                <a:solidFill>
                  <a:schemeClr val="bg1"/>
                </a:solidFill>
              </a:rPr>
              <a:t>PORTAL 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chemeClr val="bg1"/>
                </a:solidFill>
              </a:rPr>
              <a:t>BENEFITS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b="7758"/>
          <a:stretch/>
        </p:blipFill>
        <p:spPr>
          <a:xfrm>
            <a:off x="5727940" y="1"/>
            <a:ext cx="6464060" cy="57279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AB0E-61AF-324E-B6F2-949CFBC6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3A08-9E66-614E-AAE5-F810EFDD68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B9D124-583F-5349-90E2-598E24BD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5" y="487935"/>
            <a:ext cx="11228947" cy="1256641"/>
          </a:xfrm>
        </p:spPr>
        <p:txBody>
          <a:bodyPr>
            <a:normAutofit/>
          </a:bodyPr>
          <a:lstStyle/>
          <a:p>
            <a:r>
              <a:rPr lang="en-US" dirty="0" err="1" smtClean="0"/>
              <a:t>iSupplier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Landscape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59" y="-170488"/>
            <a:ext cx="969684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6739" y="1790584"/>
            <a:ext cx="379563" cy="80513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0783019" y="0"/>
            <a:ext cx="1155939" cy="1874808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0792925" y="1487317"/>
            <a:ext cx="115593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500" dirty="0" smtClean="0">
                <a:solidFill>
                  <a:schemeClr val="bg1"/>
                </a:solidFill>
              </a:rPr>
              <a:t>LANDSCAPE</a:t>
            </a:r>
            <a:endParaRPr lang="en-ZA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DD8B3-AC3C-E144-80EC-85EB92CC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47" y="6330357"/>
            <a:ext cx="397624" cy="365125"/>
          </a:xfrm>
        </p:spPr>
        <p:txBody>
          <a:bodyPr/>
          <a:lstStyle/>
          <a:p>
            <a:fld id="{85DA3A08-9E66-614E-AAE5-F810EFDD688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6371" y="365125"/>
            <a:ext cx="11228947" cy="9805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Supplier </a:t>
            </a:r>
            <a:r>
              <a:rPr lang="en-US" dirty="0"/>
              <a:t>registration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0783019" y="0"/>
            <a:ext cx="1155939" cy="187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0725508" y="1485096"/>
            <a:ext cx="128246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62C43"/>
                </a:solidFill>
              </a:rPr>
              <a:t>REGISTRATION</a:t>
            </a:r>
            <a:endParaRPr lang="en-ZA" sz="1400" dirty="0">
              <a:solidFill>
                <a:srgbClr val="062C4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387" y="937404"/>
            <a:ext cx="379563" cy="80513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48" y="51759"/>
            <a:ext cx="9696840" cy="685799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79" y="1864048"/>
            <a:ext cx="3856990" cy="16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996905" y="2541917"/>
            <a:ext cx="425570" cy="492054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12257" y="4730265"/>
            <a:ext cx="905773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b="7758"/>
          <a:stretch/>
        </p:blipFill>
        <p:spPr>
          <a:xfrm>
            <a:off x="5727940" y="1"/>
            <a:ext cx="6464060" cy="5727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BFA28-D584-A24A-A26D-064F7B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9" y="283661"/>
            <a:ext cx="3463388" cy="850217"/>
          </a:xfrm>
        </p:spPr>
        <p:txBody>
          <a:bodyPr/>
          <a:lstStyle/>
          <a:p>
            <a:r>
              <a:rPr lang="en-US" dirty="0" err="1"/>
              <a:t>iSupplier</a:t>
            </a:r>
            <a:r>
              <a:rPr lang="en-US" dirty="0"/>
              <a:t> core theme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DA5F7-D095-5A4D-825B-AE12D6FC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3A08-9E66-614E-AAE5-F810EFDD688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8" y="-541074"/>
            <a:ext cx="10798099" cy="763685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t="50085" r="44385"/>
          <a:stretch/>
        </p:blipFill>
        <p:spPr>
          <a:xfrm>
            <a:off x="433754" y="4349680"/>
            <a:ext cx="2959303" cy="2508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83019" y="0"/>
            <a:ext cx="1155939" cy="1874808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0783019" y="1372106"/>
            <a:ext cx="11559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chemeClr val="bg1"/>
                </a:solidFill>
              </a:rPr>
              <a:t>i</a:t>
            </a:r>
            <a:r>
              <a:rPr lang="en-US" sz="1400" cap="all" dirty="0" err="1" smtClean="0">
                <a:solidFill>
                  <a:schemeClr val="bg1"/>
                </a:solidFill>
              </a:rPr>
              <a:t>Supplier</a:t>
            </a:r>
            <a:r>
              <a:rPr lang="en-US" sz="1400" cap="all" dirty="0" smtClean="0">
                <a:solidFill>
                  <a:schemeClr val="bg1"/>
                </a:solidFill>
              </a:rPr>
              <a:t> </a:t>
            </a:r>
            <a:r>
              <a:rPr lang="en-US" sz="1400" cap="all" dirty="0">
                <a:solidFill>
                  <a:schemeClr val="bg1"/>
                </a:solidFill>
              </a:rPr>
              <a:t>core theme</a:t>
            </a:r>
            <a:endParaRPr lang="en-ZA" sz="1200" cap="all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1" y="1960236"/>
            <a:ext cx="3289040" cy="234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8387" y="1198740"/>
            <a:ext cx="379563" cy="80513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43754" y="1752966"/>
            <a:ext cx="1011059" cy="714742"/>
          </a:xfrm>
          <a:prstGeom prst="straightConnector1">
            <a:avLst/>
          </a:prstGeom>
          <a:ln w="19050">
            <a:solidFill>
              <a:srgbClr val="FCCC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79277" y="3763108"/>
            <a:ext cx="1254369" cy="744415"/>
          </a:xfrm>
          <a:prstGeom prst="straightConnector1">
            <a:avLst/>
          </a:prstGeom>
          <a:ln w="19050">
            <a:solidFill>
              <a:srgbClr val="FCCC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976558" y="5218375"/>
            <a:ext cx="401461" cy="331285"/>
          </a:xfrm>
          <a:prstGeom prst="straightConnector1">
            <a:avLst/>
          </a:prstGeom>
          <a:ln w="19050">
            <a:solidFill>
              <a:srgbClr val="FCCC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74F8-1172-5645-8858-35CFB5B5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63" y="837892"/>
            <a:ext cx="9962322" cy="666233"/>
          </a:xfrm>
        </p:spPr>
        <p:txBody>
          <a:bodyPr>
            <a:normAutofit fontScale="90000"/>
          </a:bodyPr>
          <a:lstStyle/>
          <a:p>
            <a:r>
              <a:rPr lang="en-US" dirty="0"/>
              <a:t>View and manage orders</a:t>
            </a:r>
            <a:r>
              <a:rPr lang="en-ZA" dirty="0"/>
              <a:t/>
            </a:r>
            <a:br>
              <a:rPr lang="en-ZA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5BC80-79CB-F94C-9642-7D7232F1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3A08-9E66-614E-AAE5-F810EFDD688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83019" y="0"/>
            <a:ext cx="1155939" cy="1874808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0775830" y="937404"/>
            <a:ext cx="115593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cap="all" dirty="0">
                <a:solidFill>
                  <a:schemeClr val="bg1"/>
                </a:solidFill>
              </a:rPr>
              <a:t> </a:t>
            </a:r>
            <a:endParaRPr lang="en-ZA" sz="1600" cap="all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en-US" sz="1600" cap="all" dirty="0">
                <a:solidFill>
                  <a:schemeClr val="bg1"/>
                </a:solidFill>
              </a:rPr>
              <a:t>View and manage orders</a:t>
            </a:r>
            <a:endParaRPr lang="en-ZA" sz="1600" cap="all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4032" y="1090473"/>
            <a:ext cx="379563" cy="80513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04" y="3355400"/>
            <a:ext cx="3134995" cy="21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2" y="189782"/>
            <a:ext cx="969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2934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6683C-9772-334B-8105-5A668962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3A08-9E66-614E-AAE5-F810EFDD688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83019" y="0"/>
            <a:ext cx="1155939" cy="1874808"/>
          </a:xfrm>
          <a:prstGeom prst="rect">
            <a:avLst/>
          </a:prstGeom>
          <a:solidFill>
            <a:srgbClr val="06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0783019" y="1372106"/>
            <a:ext cx="115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</a:rPr>
              <a:t>Finance</a:t>
            </a:r>
            <a:endParaRPr lang="en-ZA" cap="all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02" y="1296444"/>
            <a:ext cx="3473450" cy="23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F536F61-5E83-954F-8301-D4D62B9F4A02}"/>
              </a:ext>
            </a:extLst>
          </p:cNvPr>
          <p:cNvSpPr txBox="1">
            <a:spLocks/>
          </p:cNvSpPr>
          <p:nvPr/>
        </p:nvSpPr>
        <p:spPr>
          <a:xfrm>
            <a:off x="503871" y="648705"/>
            <a:ext cx="9483278" cy="7228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Finance</a:t>
            </a:r>
            <a:r>
              <a:rPr lang="en-ZA" smtClean="0"/>
              <a:t/>
            </a:r>
            <a:br>
              <a:rPr lang="en-ZA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87" y="989692"/>
            <a:ext cx="379563" cy="80513"/>
          </a:xfrm>
          <a:prstGeom prst="rect">
            <a:avLst/>
          </a:prstGeom>
          <a:solidFill>
            <a:srgbClr val="FC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47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227</Words>
  <Application>Microsoft Office PowerPoint</Application>
  <PresentationFormat>Widescreen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iSupplier Portal</vt:lpstr>
      <vt:lpstr>OVERVIEW</vt:lpstr>
      <vt:lpstr>About iSupplier</vt:lpstr>
      <vt:lpstr>PowerPoint Presentation</vt:lpstr>
      <vt:lpstr>iSupplier  Landscape</vt:lpstr>
      <vt:lpstr>Supplier registration </vt:lpstr>
      <vt:lpstr>iSupplier core theme</vt:lpstr>
      <vt:lpstr>View and manage orders </vt:lpstr>
      <vt:lpstr>PowerPoint Presentation</vt:lpstr>
      <vt:lpstr>iSupplier roles and interface to eSourcing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Rene Massyn</cp:lastModifiedBy>
  <cp:revision>89</cp:revision>
  <cp:lastPrinted>2020-08-13T13:33:07Z</cp:lastPrinted>
  <dcterms:created xsi:type="dcterms:W3CDTF">2020-03-17T15:18:49Z</dcterms:created>
  <dcterms:modified xsi:type="dcterms:W3CDTF">2021-10-13T11:49:27Z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c52299-74de-4dfd-b117-c9c408edfa50_Enabled">
    <vt:lpwstr>true</vt:lpwstr>
  </property>
  <property fmtid="{D5CDD505-2E9C-101B-9397-08002B2CF9AE}" pid="3" name="MSIP_Label_70c52299-74de-4dfd-b117-c9c408edfa50_SetDate">
    <vt:lpwstr>2021-10-07T07:16:09Z</vt:lpwstr>
  </property>
  <property fmtid="{D5CDD505-2E9C-101B-9397-08002B2CF9AE}" pid="4" name="MSIP_Label_70c52299-74de-4dfd-b117-c9c408edfa50_Method">
    <vt:lpwstr>Standard</vt:lpwstr>
  </property>
  <property fmtid="{D5CDD505-2E9C-101B-9397-08002B2CF9AE}" pid="5" name="MSIP_Label_70c52299-74de-4dfd-b117-c9c408edfa50_Name">
    <vt:lpwstr>Restricted</vt:lpwstr>
  </property>
  <property fmtid="{D5CDD505-2E9C-101B-9397-08002B2CF9AE}" pid="6" name="MSIP_Label_70c52299-74de-4dfd-b117-c9c408edfa50_SiteId">
    <vt:lpwstr>853cbaab-a620-4178-8933-88d76414184a</vt:lpwstr>
  </property>
  <property fmtid="{D5CDD505-2E9C-101B-9397-08002B2CF9AE}" pid="7" name="MSIP_Label_70c52299-74de-4dfd-b117-c9c408edfa50_ActionId">
    <vt:lpwstr>3bbce236-4f92-4245-bbed-989b393c92ed</vt:lpwstr>
  </property>
  <property fmtid="{D5CDD505-2E9C-101B-9397-08002B2CF9AE}" pid="8" name="MSIP_Label_70c52299-74de-4dfd-b117-c9c408edfa50_ContentBits">
    <vt:lpwstr>0</vt:lpwstr>
  </property>
</Properties>
</file>